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64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1" r:id="rId11"/>
    <p:sldId id="265" r:id="rId12"/>
    <p:sldId id="269" r:id="rId13"/>
    <p:sldId id="268" r:id="rId14"/>
    <p:sldId id="270" r:id="rId15"/>
    <p:sldId id="271" r:id="rId16"/>
    <p:sldId id="277" r:id="rId17"/>
    <p:sldId id="272" r:id="rId18"/>
    <p:sldId id="278" r:id="rId19"/>
    <p:sldId id="273" r:id="rId20"/>
    <p:sldId id="274" r:id="rId21"/>
    <p:sldId id="279" r:id="rId22"/>
    <p:sldId id="280" r:id="rId23"/>
    <p:sldId id="276" r:id="rId24"/>
    <p:sldId id="26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DFFB4-B5D7-4130-9E34-EF98CAACB4E1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6A98C-43FC-4573-841F-40FFEAB6B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63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6A98C-43FC-4573-841F-40FFEAB6BE3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21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25.04.2018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sscr.cz/cz/sekce-a-svazy/profesni-svaz-socialnich-pracovnik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585" y="193865"/>
            <a:ext cx="1562100" cy="15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251520" y="1600200"/>
            <a:ext cx="8784976" cy="178010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Profesní svaz sociálních pracovníků </a:t>
            </a:r>
            <a:b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 sociálních službách APSS ČR</a:t>
            </a:r>
            <a:endParaRPr lang="cs-CZ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5683"/>
            <a:ext cx="1473828" cy="1373460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467544" y="3501008"/>
            <a:ext cx="80648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cs-CZ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Mgr. Bc. </a:t>
            </a:r>
            <a:r>
              <a:rPr lang="cs-CZ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Andrea Tajanovská, DiS. </a:t>
            </a:r>
            <a:endParaRPr lang="cs-CZ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cs-CZ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Předsedkyně </a:t>
            </a:r>
            <a:r>
              <a:rPr lang="cs-CZ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PSSP</a:t>
            </a:r>
            <a:endParaRPr lang="cs-CZ" sz="28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7302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2132856"/>
            <a:ext cx="8640959" cy="4536504"/>
          </a:xfrm>
        </p:spPr>
        <p:txBody>
          <a:bodyPr>
            <a:noAutofit/>
          </a:bodyPr>
          <a:lstStyle/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Svaz je řízen prezidiem APSS ČR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V </a:t>
            </a:r>
            <a:r>
              <a:rPr kumimoji="1" lang="cs-CZ" sz="18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čele </a:t>
            </a: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stojí Řídící rada, příp. prezident APSS ČR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Řídící rada je iniciativním a poradním orgánem prezidia APSS Č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Je osmičlenná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3 členové jsou jmenováni prezidiem - předseda a dva místopředsedové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1 člen je jmenován prezidentem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Ředitel svazu a 4 členové řídící rady jsou voleni členy svazu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V případě parity hlasů rozhoduje hlas předsedy.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Volební období Řídící rady je na dobu období tří let.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Řídící rada je oprávněna prostřednictvím předsedy či místopředsedů překládat materiály prezidiu Asociace.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Prezidium může na základě návrhu Řídící rady zřídit odborné komise svazu.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Administrativně řídí svaz ředitel svazu, který je jmenován prezidentem.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Řízení profesního svazu</a:t>
            </a:r>
          </a:p>
        </p:txBody>
      </p:sp>
    </p:spTree>
    <p:extLst>
      <p:ext uri="{BB962C8B-B14F-4D97-AF65-F5344CB8AC3E}">
        <p14:creationId xmlns:p14="http://schemas.microsoft.com/office/powerpoint/2010/main" val="12351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1" cy="4680520"/>
          </a:xfrm>
        </p:spPr>
        <p:txBody>
          <a:bodyPr>
            <a:noAutofit/>
          </a:bodyPr>
          <a:lstStyle/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Vydali jsme </a:t>
            </a:r>
            <a:r>
              <a:rPr kumimoji="1" lang="cs-CZ" sz="16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Etický kodex člena PSSP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Uspěli jsme při podání projektu </a:t>
            </a:r>
            <a:r>
              <a:rPr kumimoji="1" lang="cs-CZ" sz="16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Sociální služby odborně </a:t>
            </a:r>
            <a:endParaRPr kumimoji="1" lang="cs-CZ" sz="1600" b="1" dirty="0" smtClean="0">
              <a:solidFill>
                <a:srgbClr val="0070C0"/>
              </a:solidFill>
              <a:latin typeface="Calibri" pitchFamily="34" charset="0"/>
              <a:cs typeface="Tahoma" pitchFamily="34" charset="0"/>
            </a:endParaRP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Realizujeme projekt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 Sociální služby odborně</a:t>
            </a:r>
            <a:endParaRPr kumimoji="1" lang="cs-CZ" sz="1600" b="1" dirty="0">
              <a:solidFill>
                <a:srgbClr val="0070C0"/>
              </a:solidFill>
              <a:latin typeface="Calibri" pitchFamily="34" charset="0"/>
              <a:cs typeface="Tahoma" pitchFamily="34" charset="0"/>
            </a:endParaRP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Účastníme se </a:t>
            </a:r>
            <a:r>
              <a:rPr kumimoji="1" lang="cs-CZ" sz="16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Jar</a:t>
            </a:r>
            <a:r>
              <a:rPr kumimoji="1" lang="cs-CZ" sz="16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n</a:t>
            </a:r>
            <a:r>
              <a:rPr kumimoji="1" lang="cs-CZ" sz="16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í školy sociální 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práce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MPSV ČR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Podílíme se na přípravě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10. Výročního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kongresu poskytovatelů sociálních služeb</a:t>
            </a:r>
            <a:endParaRPr kumimoji="1" lang="cs-CZ" sz="1600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Spolupracujeme s vysokými školami i s vyššími odbornými 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školami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Spolupracujeme s dalšími střešními organizacemi sociální práce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Spolupracujeme s MPSV ČR v oblasti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legislativního 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ukotvení profese sociálního pracovníka </a:t>
            </a:r>
            <a:endParaRPr kumimoji="1" lang="cs-CZ" sz="1600" dirty="0" smtClean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Pravidelně poskytujeme 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informační servis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členům PSSP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Jsme 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poradenským místem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členů PSSP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Podílíme se na 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vydávání doporučených postupů nebo standardů pro sociální práci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2913" algn="l"/>
              </a:tabLst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Jsme členy redakční rady odborného časopisu 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Sociální služby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, do kterého pravidelně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přispíváme</a:t>
            </a: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42913" algn="l"/>
              </a:tabLst>
              <a:defRPr/>
            </a:pP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Jsme aktivní ve </a:t>
            </a:r>
            <a:r>
              <a:rPr kumimoji="1" lang="cs-CZ" sz="16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vydávání odborných článků </a:t>
            </a:r>
            <a:r>
              <a:rPr kumimoji="1" lang="cs-CZ" sz="16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v jiných periodicích zaměřených na sociální práci </a:t>
            </a:r>
            <a:endParaRPr kumimoji="1" lang="cs-CZ" sz="1600" dirty="0" smtClean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357188" indent="-357188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Jsme aktivní na </a:t>
            </a:r>
            <a:r>
              <a:rPr kumimoji="1" lang="cs-CZ" sz="1600" b="1" dirty="0" err="1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facebooku</a:t>
            </a:r>
            <a:r>
              <a:rPr kumimoji="1" lang="cs-CZ" sz="16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Profesní svaz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aktuálně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			</a:t>
            </a:r>
            <a:r>
              <a:rPr lang="cs-CZ" b="1" dirty="0">
                <a:solidFill>
                  <a:srgbClr val="FF0000"/>
                </a:solidFill>
              </a:rPr>
              <a:t>OP Zaměstnanost</a:t>
            </a:r>
          </a:p>
          <a:p>
            <a:r>
              <a:rPr lang="cs-CZ" dirty="0" smtClean="0"/>
              <a:t>Číslo výzvy		03_17071</a:t>
            </a:r>
          </a:p>
          <a:p>
            <a:r>
              <a:rPr lang="cs-CZ" dirty="0" smtClean="0"/>
              <a:t>Název výzvy	Podpora procesů ve službách a 			podpora procesů rozvoje sociální 			práce</a:t>
            </a:r>
          </a:p>
          <a:p>
            <a:r>
              <a:rPr lang="cs-CZ" dirty="0" smtClean="0"/>
              <a:t>Název projektu	</a:t>
            </a:r>
            <a:r>
              <a:rPr lang="cs-CZ" b="1" dirty="0" smtClean="0">
                <a:solidFill>
                  <a:srgbClr val="FF0000"/>
                </a:solidFill>
              </a:rPr>
              <a:t>Sociální služby odborně </a:t>
            </a:r>
          </a:p>
          <a:p>
            <a:r>
              <a:rPr lang="cs-CZ" dirty="0" smtClean="0"/>
              <a:t>Realizace		04/2018 – 03/2020 – </a:t>
            </a:r>
            <a:r>
              <a:rPr lang="cs-CZ" b="1" dirty="0" smtClean="0">
                <a:solidFill>
                  <a:srgbClr val="FF0000"/>
                </a:solidFill>
              </a:rPr>
              <a:t>24 měsíců</a:t>
            </a:r>
          </a:p>
          <a:p>
            <a:r>
              <a:rPr lang="cs-CZ" dirty="0"/>
              <a:t>Rozpočet</a:t>
            </a:r>
            <a:r>
              <a:rPr lang="cs-CZ" b="1" dirty="0" smtClean="0">
                <a:solidFill>
                  <a:srgbClr val="FF0000"/>
                </a:solidFill>
              </a:rPr>
              <a:t>		4 234 295 Kč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Sociální služby odborně </a:t>
            </a:r>
          </a:p>
        </p:txBody>
      </p:sp>
    </p:spTree>
    <p:extLst>
      <p:ext uri="{BB962C8B-B14F-4D97-AF65-F5344CB8AC3E}">
        <p14:creationId xmlns:p14="http://schemas.microsoft.com/office/powerpoint/2010/main" val="7132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675467"/>
            <a:ext cx="7588365" cy="3450696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Rozvoj sociální práce </a:t>
            </a:r>
            <a:r>
              <a:rPr lang="cs-CZ" dirty="0" smtClean="0"/>
              <a:t>v sociálních službách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Metodická podpora sociálních pracovníků</a:t>
            </a:r>
            <a:r>
              <a:rPr lang="cs-CZ" dirty="0" smtClean="0"/>
              <a:t> v sociálních službách</a:t>
            </a:r>
          </a:p>
          <a:p>
            <a:r>
              <a:rPr lang="cs-CZ" b="1" dirty="0">
                <a:solidFill>
                  <a:srgbClr val="FF0000"/>
                </a:solidFill>
              </a:rPr>
              <a:t>Reflexe aktuálních trendů </a:t>
            </a:r>
            <a:r>
              <a:rPr lang="cs-CZ" dirty="0" smtClean="0"/>
              <a:t>sociální práce do sociálních služeb</a:t>
            </a:r>
          </a:p>
          <a:p>
            <a:r>
              <a:rPr lang="cs-CZ" b="1" dirty="0">
                <a:solidFill>
                  <a:srgbClr val="FF0000"/>
                </a:solidFill>
              </a:rPr>
              <a:t>Celoživotní vzdělávání </a:t>
            </a:r>
            <a:r>
              <a:rPr lang="cs-CZ" dirty="0" smtClean="0"/>
              <a:t>sociálních pracovníků</a:t>
            </a:r>
          </a:p>
          <a:p>
            <a:r>
              <a:rPr lang="cs-CZ" dirty="0" smtClean="0"/>
              <a:t>Podpora </a:t>
            </a:r>
            <a:r>
              <a:rPr lang="cs-CZ" dirty="0"/>
              <a:t>sociálního pracovníka jako </a:t>
            </a:r>
            <a:r>
              <a:rPr lang="cs-CZ" b="1" dirty="0">
                <a:solidFill>
                  <a:srgbClr val="FF0000"/>
                </a:solidFill>
              </a:rPr>
              <a:t>odborníka</a:t>
            </a:r>
          </a:p>
          <a:p>
            <a:r>
              <a:rPr lang="cs-CZ" dirty="0" smtClean="0"/>
              <a:t>Podpora sociálního pracovníka jako </a:t>
            </a:r>
            <a:r>
              <a:rPr lang="cs-CZ" b="1" dirty="0">
                <a:solidFill>
                  <a:srgbClr val="FF0000"/>
                </a:solidFill>
              </a:rPr>
              <a:t>manažera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Sociální služby odborně </a:t>
            </a:r>
          </a:p>
        </p:txBody>
      </p:sp>
    </p:spTree>
    <p:extLst>
      <p:ext uri="{BB962C8B-B14F-4D97-AF65-F5344CB8AC3E}">
        <p14:creationId xmlns:p14="http://schemas.microsoft.com/office/powerpoint/2010/main" val="1780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Klíčové aktivity projektu: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KA 1		Série </a:t>
            </a:r>
            <a:r>
              <a:rPr lang="cs-CZ" dirty="0"/>
              <a:t>kulatých / odborných stolů</a:t>
            </a:r>
          </a:p>
          <a:p>
            <a:pPr lvl="0"/>
            <a:r>
              <a:rPr lang="cs-CZ" dirty="0" smtClean="0"/>
              <a:t>KA 2		Terénní </a:t>
            </a:r>
            <a:r>
              <a:rPr lang="cs-CZ" dirty="0"/>
              <a:t>konzultace odborníků APSS ČR </a:t>
            </a:r>
          </a:p>
          <a:p>
            <a:pPr lvl="0"/>
            <a:r>
              <a:rPr lang="cs-CZ" dirty="0" smtClean="0"/>
              <a:t>KA 3		Tvorba </a:t>
            </a:r>
            <a:r>
              <a:rPr lang="cs-CZ" dirty="0"/>
              <a:t>vzdělávacích plánů u </a:t>
            </a:r>
            <a:r>
              <a:rPr lang="cs-CZ" dirty="0" smtClean="0"/>
              <a:t>PSS </a:t>
            </a:r>
            <a:endParaRPr lang="cs-CZ" dirty="0"/>
          </a:p>
          <a:p>
            <a:pPr lvl="0"/>
            <a:r>
              <a:rPr lang="cs-CZ" dirty="0" smtClean="0"/>
              <a:t>KA 4		</a:t>
            </a:r>
            <a:r>
              <a:rPr lang="cs-CZ" dirty="0" err="1" smtClean="0"/>
              <a:t>Koučink</a:t>
            </a:r>
            <a:endParaRPr lang="cs-CZ" dirty="0"/>
          </a:p>
          <a:p>
            <a:pPr lvl="0"/>
            <a:r>
              <a:rPr lang="cs-CZ" dirty="0" smtClean="0"/>
              <a:t>KA 5		Vzdělávání </a:t>
            </a:r>
            <a:r>
              <a:rPr lang="cs-CZ" dirty="0"/>
              <a:t>sociálních pracovníků a </a:t>
            </a:r>
            <a:r>
              <a:rPr lang="cs-CZ" dirty="0" smtClean="0"/>
              <a:t>			vedoucích </a:t>
            </a:r>
            <a:r>
              <a:rPr lang="cs-CZ" dirty="0"/>
              <a:t>pracovníků</a:t>
            </a:r>
          </a:p>
          <a:p>
            <a:pPr lvl="0"/>
            <a:r>
              <a:rPr lang="cs-CZ" dirty="0" smtClean="0"/>
              <a:t>KA 6		Exkurze </a:t>
            </a:r>
            <a:r>
              <a:rPr lang="cs-CZ" dirty="0"/>
              <a:t>do zahraničí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Sociální služby odborně </a:t>
            </a:r>
          </a:p>
        </p:txBody>
      </p:sp>
    </p:spTree>
    <p:extLst>
      <p:ext uri="{BB962C8B-B14F-4D97-AF65-F5344CB8AC3E}">
        <p14:creationId xmlns:p14="http://schemas.microsoft.com/office/powerpoint/2010/main" val="19467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132856"/>
            <a:ext cx="8020413" cy="4536504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 pracovní skupiny 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Pracovní skupina sociální služby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Pracovní skupina sociální práce </a:t>
            </a:r>
          </a:p>
          <a:p>
            <a:r>
              <a:rPr lang="cs-CZ" b="1" dirty="0">
                <a:solidFill>
                  <a:srgbClr val="FF0000"/>
                </a:solidFill>
              </a:rPr>
              <a:t>10 </a:t>
            </a:r>
            <a:r>
              <a:rPr lang="cs-CZ" b="1" dirty="0" smtClean="0">
                <a:solidFill>
                  <a:srgbClr val="FF0000"/>
                </a:solidFill>
              </a:rPr>
              <a:t>oblastí – 5 pro každou skupinu 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/>
              <a:t>Oblast sociálních služeb  a podpora zavádění procesů rozvoje kvality poskytovaných </a:t>
            </a:r>
            <a:r>
              <a:rPr lang="cs-CZ" dirty="0" smtClean="0"/>
              <a:t>služeb </a:t>
            </a:r>
            <a:endParaRPr lang="cs-CZ" dirty="0"/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Oblast sociální práce a podporu procesů standardizace sociální práce</a:t>
            </a:r>
          </a:p>
          <a:p>
            <a:r>
              <a:rPr lang="cs-CZ" dirty="0"/>
              <a:t>10 doporučených standardů APSS </a:t>
            </a:r>
            <a:r>
              <a:rPr lang="cs-CZ" dirty="0" smtClean="0"/>
              <a:t>ČR</a:t>
            </a:r>
          </a:p>
          <a:p>
            <a:r>
              <a:rPr lang="cs-CZ" dirty="0" smtClean="0"/>
              <a:t>Soubor funkčních letáků pro jednotlivé oblasti</a:t>
            </a:r>
          </a:p>
          <a:p>
            <a:r>
              <a:rPr lang="cs-CZ" dirty="0" smtClean="0"/>
              <a:t>Odborná publikace</a:t>
            </a:r>
          </a:p>
          <a:p>
            <a:r>
              <a:rPr lang="cs-CZ" dirty="0" smtClean="0"/>
              <a:t>Celostátní konference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1 </a:t>
            </a:r>
            <a:r>
              <a:rPr lang="cs-CZ" sz="3600" b="1" dirty="0" smtClean="0">
                <a:solidFill>
                  <a:srgbClr val="FF0000"/>
                </a:solidFill>
              </a:rPr>
              <a:t>Série </a:t>
            </a:r>
            <a:r>
              <a:rPr lang="cs-CZ" sz="3600" b="1" dirty="0">
                <a:solidFill>
                  <a:srgbClr val="FF0000"/>
                </a:solidFill>
              </a:rPr>
              <a:t>kulatých </a:t>
            </a:r>
            <a:r>
              <a:rPr lang="cs-CZ" sz="3600" b="1" dirty="0" smtClean="0">
                <a:solidFill>
                  <a:srgbClr val="FF0000"/>
                </a:solidFill>
              </a:rPr>
              <a:t>/ odborných stolů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132856"/>
            <a:ext cx="8020413" cy="453650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Pracovní skupina sociální </a:t>
            </a:r>
            <a:r>
              <a:rPr lang="cs-CZ" b="1" dirty="0" smtClean="0">
                <a:solidFill>
                  <a:srgbClr val="FF0000"/>
                </a:solidFill>
              </a:rPr>
              <a:t>služby  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/>
              <a:t>Stanovování krátkodobých a dlouhodobých cílů 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/>
              <a:t>Hodnocení kvality a efektivity v kontextu SQSS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/>
              <a:t>Financování sociální služby pomocí více zdrojů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/>
              <a:t>Individuální plánování v praxi a správě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/>
              <a:t>Multidisciplinární sociální práce v praxi</a:t>
            </a:r>
          </a:p>
          <a:p>
            <a:pPr marL="0" indent="0">
              <a:buNone/>
            </a:pPr>
            <a:r>
              <a:rPr lang="cs-CZ" b="1" dirty="0"/>
              <a:t> </a:t>
            </a:r>
          </a:p>
          <a:p>
            <a:r>
              <a:rPr lang="cs-CZ" b="1" dirty="0">
                <a:solidFill>
                  <a:srgbClr val="FF0000"/>
                </a:solidFill>
              </a:rPr>
              <a:t>Pracovní skupina sociální práce 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Jak se připravit na inspekci kvality 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Ochrana práv a omezování osobní svobody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Vážně míněný nesouhlas uživatele sociální služby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Právo na přiměřené riziko </a:t>
            </a:r>
            <a:r>
              <a:rPr lang="cs-CZ" dirty="0"/>
              <a:t>uživatele sociální služby</a:t>
            </a:r>
          </a:p>
          <a:p>
            <a:pPr marL="628650" indent="-271463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Interní předpisy poskytovatele sociální služby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1 </a:t>
            </a:r>
            <a:r>
              <a:rPr lang="cs-CZ" sz="3600" b="1" dirty="0" smtClean="0">
                <a:solidFill>
                  <a:srgbClr val="FF0000"/>
                </a:solidFill>
              </a:rPr>
              <a:t>Série </a:t>
            </a:r>
            <a:r>
              <a:rPr lang="cs-CZ" sz="3600" b="1" dirty="0">
                <a:solidFill>
                  <a:srgbClr val="FF0000"/>
                </a:solidFill>
              </a:rPr>
              <a:t>kulatých </a:t>
            </a:r>
            <a:r>
              <a:rPr lang="cs-CZ" sz="3600" b="1" dirty="0" smtClean="0">
                <a:solidFill>
                  <a:srgbClr val="FF0000"/>
                </a:solidFill>
              </a:rPr>
              <a:t>/ odborných stolů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60 bloků konzultací</a:t>
            </a:r>
          </a:p>
          <a:p>
            <a:r>
              <a:rPr lang="cs-CZ" dirty="0" smtClean="0"/>
              <a:t>1 680 hodin – z toho 960 hodin konzultací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Minimálně 30 poskytovatelů </a:t>
            </a:r>
          </a:p>
          <a:p>
            <a:r>
              <a:rPr lang="cs-CZ" dirty="0" smtClean="0"/>
              <a:t>Konzultace za účasti sociálního pracovníka a vedoucího pracovníka</a:t>
            </a:r>
          </a:p>
          <a:p>
            <a:r>
              <a:rPr lang="cs-CZ" dirty="0" smtClean="0"/>
              <a:t>Cílem je sjednotit myšlenky, záměry, postupy v sociální službě</a:t>
            </a:r>
          </a:p>
          <a:p>
            <a:r>
              <a:rPr lang="cs-CZ" b="1" dirty="0">
                <a:solidFill>
                  <a:srgbClr val="FF0000"/>
                </a:solidFill>
              </a:rPr>
              <a:t>Minimálně 10 odborníků APSS ČR </a:t>
            </a:r>
            <a:r>
              <a:rPr lang="cs-CZ" dirty="0" smtClean="0"/>
              <a:t>– možnost výběru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</a:t>
            </a:r>
            <a:r>
              <a:rPr lang="cs-CZ" sz="3600" b="1" dirty="0">
                <a:solidFill>
                  <a:srgbClr val="FF0000"/>
                </a:solidFill>
              </a:rPr>
              <a:t>2 Terénní konzultace odborníků </a:t>
            </a:r>
            <a:r>
              <a:rPr lang="cs-CZ" sz="3600" b="1" dirty="0" smtClean="0">
                <a:solidFill>
                  <a:srgbClr val="FF0000"/>
                </a:solidFill>
              </a:rPr>
              <a:t>APSS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46574"/>
              </p:ext>
            </p:extLst>
          </p:nvPr>
        </p:nvGraphicFramePr>
        <p:xfrm>
          <a:off x="606388" y="2492896"/>
          <a:ext cx="7931224" cy="41764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1224"/>
              </a:tblGrid>
              <a:tr h="526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solidFill>
                            <a:schemeClr val="tx1"/>
                          </a:solidFill>
                          <a:effectLst/>
                        </a:rPr>
                        <a:t>Téma</a:t>
                      </a:r>
                      <a:endParaRPr lang="cs-CZ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Individuální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plánování                             16 hodin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Provozní témata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16 hodin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Standardy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kvality                                      24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 hodin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Nutriční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péče                                                8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 hodin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Proces ošetřovatelské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péče                  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16 hodin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8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b="0" dirty="0">
                          <a:solidFill>
                            <a:schemeClr val="tx1"/>
                          </a:solidFill>
                          <a:effectLst/>
                        </a:rPr>
                        <a:t>Strategické plánování v 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NNO                </a:t>
                      </a:r>
                      <a:r>
                        <a:rPr lang="cs-CZ" sz="2800" b="0" dirty="0" smtClean="0">
                          <a:solidFill>
                            <a:schemeClr val="tx1"/>
                          </a:solidFill>
                          <a:effectLst/>
                        </a:rPr>
                        <a:t>16 hodin</a:t>
                      </a:r>
                      <a:endParaRPr lang="cs-CZ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</a:t>
            </a:r>
            <a:r>
              <a:rPr lang="cs-CZ" sz="3600" b="1" dirty="0">
                <a:solidFill>
                  <a:srgbClr val="FF0000"/>
                </a:solidFill>
              </a:rPr>
              <a:t>2 Terénní konzultace odborníků </a:t>
            </a:r>
            <a:r>
              <a:rPr lang="cs-CZ" sz="3600" b="1" dirty="0" smtClean="0">
                <a:solidFill>
                  <a:srgbClr val="FF0000"/>
                </a:solidFill>
              </a:rPr>
              <a:t>APSS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Nástroje </a:t>
            </a:r>
            <a:r>
              <a:rPr lang="cs-CZ" dirty="0" smtClean="0"/>
              <a:t>na nastavení a sestavení vzdělávacích plánů</a:t>
            </a:r>
          </a:p>
          <a:p>
            <a:r>
              <a:rPr lang="cs-CZ" b="1" dirty="0">
                <a:solidFill>
                  <a:srgbClr val="FF0000"/>
                </a:solidFill>
              </a:rPr>
              <a:t>Metodika tvorby vzdělávacích plánů</a:t>
            </a:r>
          </a:p>
          <a:p>
            <a:r>
              <a:rPr lang="cs-CZ" dirty="0" smtClean="0"/>
              <a:t>Pracovní postupy k tvorbě vzdělávacích plánů</a:t>
            </a:r>
          </a:p>
          <a:p>
            <a:r>
              <a:rPr lang="cs-CZ" dirty="0" smtClean="0"/>
              <a:t>Minimálně 15 zapojených poskytovatelů </a:t>
            </a:r>
          </a:p>
          <a:p>
            <a:r>
              <a:rPr lang="cs-CZ" b="1" dirty="0">
                <a:solidFill>
                  <a:srgbClr val="FF0000"/>
                </a:solidFill>
              </a:rPr>
              <a:t>Minimálně 15 vytvořených vzdělávacích plánů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</a:t>
            </a:r>
            <a:r>
              <a:rPr lang="cs-CZ" sz="3600" b="1" dirty="0">
                <a:solidFill>
                  <a:srgbClr val="FF0000"/>
                </a:solidFill>
              </a:rPr>
              <a:t>3 Tvorba vzdělávacích plánů u PSS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276872"/>
            <a:ext cx="8435279" cy="3849291"/>
          </a:xfrm>
        </p:spPr>
        <p:txBody>
          <a:bodyPr>
            <a:normAutofit/>
          </a:bodyPr>
          <a:lstStyle/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Největší profesní organizace v oblasti sociálních služeb v ČR</a:t>
            </a:r>
          </a:p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 19. září 2017 sdružujeme </a:t>
            </a:r>
            <a:r>
              <a:rPr kumimoji="1" lang="cs-CZ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1 693 </a:t>
            </a:r>
            <a:r>
              <a:rPr kumimoji="1" lang="cs-CZ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členů</a:t>
            </a:r>
            <a:endParaRPr kumimoji="1" lang="cs-CZ" b="1" dirty="0">
              <a:solidFill>
                <a:srgbClr val="0070C0"/>
              </a:solidFill>
              <a:latin typeface="Calibri" pitchFamily="34" charset="0"/>
              <a:cs typeface="Tahoma" pitchFamily="34" charset="0"/>
            </a:endParaRPr>
          </a:p>
          <a:p>
            <a:pPr marL="442913" indent="-273050" eaLnBrk="0" fontAlgn="base" hangingPunct="0"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Sdružuje 1 036 </a:t>
            </a: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registrovaných poskytovatelů </a:t>
            </a: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sociálních služeb </a:t>
            </a:r>
          </a:p>
          <a:p>
            <a:pPr marL="442913" indent="-273050" eaLnBrk="0" fontAlgn="base" hangingPunct="0"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Sdružuje </a:t>
            </a: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2 341 </a:t>
            </a: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registrovaných služeb</a:t>
            </a:r>
          </a:p>
          <a:p>
            <a:pPr marL="323850" lvl="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6 odborných sekcí </a:t>
            </a:r>
            <a:endParaRPr kumimoji="1" lang="cs-CZ" dirty="0" smtClean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323850" lvl="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615 </a:t>
            </a:r>
            <a:r>
              <a:rPr kumimoji="1" lang="cs-CZ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členů </a:t>
            </a:r>
            <a:r>
              <a:rPr kumimoji="1" lang="cs-CZ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profesních </a:t>
            </a:r>
            <a:r>
              <a:rPr kumimoji="1" lang="cs-CZ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svazů</a:t>
            </a:r>
          </a:p>
          <a:p>
            <a:pPr marL="442913" indent="-273050" eaLnBrk="0" fontAlgn="base" hangingPunct="0"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cs-CZ" sz="22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Profesní svaz sociálních pracovníků v sociálních </a:t>
            </a:r>
            <a:r>
              <a:rPr kumimoji="1" lang="cs-CZ" sz="22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službách - 377 </a:t>
            </a:r>
            <a:endParaRPr kumimoji="1" lang="cs-CZ" sz="2200" b="1" dirty="0">
              <a:solidFill>
                <a:srgbClr val="0070C0"/>
              </a:solidFill>
              <a:latin typeface="Calibri" pitchFamily="34" charset="0"/>
              <a:cs typeface="Tahoma" pitchFamily="34" charset="0"/>
            </a:endParaRPr>
          </a:p>
          <a:p>
            <a:pPr marL="442913" lvl="0" indent="-273050" eaLnBrk="0" fontAlgn="base" hangingPunct="0"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cs-CZ" sz="22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Profesní svaz zdravotnických pracovníků v sociálních </a:t>
            </a:r>
            <a:r>
              <a:rPr kumimoji="1" lang="cs-CZ" sz="22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službách - 238</a:t>
            </a:r>
            <a:endParaRPr kumimoji="1" lang="cs-CZ" sz="2200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Asociace poskytovatelů sociálních služeb </a:t>
            </a:r>
          </a:p>
        </p:txBody>
      </p:sp>
    </p:spTree>
    <p:extLst>
      <p:ext uri="{BB962C8B-B14F-4D97-AF65-F5344CB8AC3E}">
        <p14:creationId xmlns:p14="http://schemas.microsoft.com/office/powerpoint/2010/main" val="278562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Minimálně 60 sociálních </a:t>
            </a:r>
            <a:r>
              <a:rPr lang="cs-CZ" dirty="0" smtClean="0"/>
              <a:t>pracovníků získá 20 hodin podpory </a:t>
            </a:r>
          </a:p>
          <a:p>
            <a:r>
              <a:rPr lang="cs-CZ" dirty="0" smtClean="0"/>
              <a:t>Prohloubení odborných znalostí a kompetencí SP </a:t>
            </a:r>
          </a:p>
          <a:p>
            <a:r>
              <a:rPr lang="cs-CZ" dirty="0" smtClean="0"/>
              <a:t>Forma vedeného rozhovoru kouče se SP</a:t>
            </a:r>
          </a:p>
          <a:p>
            <a:r>
              <a:rPr lang="cs-CZ" dirty="0" smtClean="0"/>
              <a:t>Základní přístupy jak pracovat s podřízenými kolegy</a:t>
            </a:r>
          </a:p>
          <a:p>
            <a:r>
              <a:rPr lang="cs-CZ" b="1" dirty="0">
                <a:solidFill>
                  <a:srgbClr val="FF0000"/>
                </a:solidFill>
              </a:rPr>
              <a:t>Zvyšování manažerských kompetencí SP</a:t>
            </a:r>
          </a:p>
          <a:p>
            <a:r>
              <a:rPr lang="cs-CZ" dirty="0" smtClean="0"/>
              <a:t>Tým odborníků APSS ČR – možnost výběru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</a:t>
            </a:r>
            <a:r>
              <a:rPr lang="cs-CZ" sz="3600" b="1" dirty="0">
                <a:solidFill>
                  <a:srgbClr val="FF0000"/>
                </a:solidFill>
              </a:rPr>
              <a:t>4 </a:t>
            </a:r>
            <a:r>
              <a:rPr lang="cs-CZ" sz="3600" b="1" dirty="0" err="1">
                <a:solidFill>
                  <a:srgbClr val="FF0000"/>
                </a:solidFill>
              </a:rPr>
              <a:t>Koučink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01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Zvyšování kompetencí SP pro rozvíjení sociální práce a zkvalitňování sociálních služeb</a:t>
            </a:r>
          </a:p>
          <a:p>
            <a:pPr lvl="0"/>
            <a:r>
              <a:rPr lang="cs-CZ" dirty="0" smtClean="0"/>
              <a:t>Realizace </a:t>
            </a:r>
            <a:r>
              <a:rPr lang="cs-CZ" b="1" dirty="0">
                <a:solidFill>
                  <a:srgbClr val="FF0000"/>
                </a:solidFill>
              </a:rPr>
              <a:t>26 akreditovaných kurzů</a:t>
            </a:r>
          </a:p>
          <a:p>
            <a:r>
              <a:rPr lang="cs-CZ" b="1" dirty="0">
                <a:solidFill>
                  <a:srgbClr val="FF0000"/>
                </a:solidFill>
              </a:rPr>
              <a:t>M</a:t>
            </a:r>
            <a:r>
              <a:rPr lang="cs-CZ" b="1" dirty="0">
                <a:solidFill>
                  <a:srgbClr val="FF0000"/>
                </a:solidFill>
              </a:rPr>
              <a:t>inimálně </a:t>
            </a:r>
            <a:r>
              <a:rPr lang="cs-CZ" b="1" dirty="0">
                <a:solidFill>
                  <a:srgbClr val="FF0000"/>
                </a:solidFill>
              </a:rPr>
              <a:t>155 účastníků vzdělávání</a:t>
            </a:r>
          </a:p>
          <a:p>
            <a:pPr lvl="0"/>
            <a:r>
              <a:rPr lang="cs-CZ" dirty="0"/>
              <a:t>M</a:t>
            </a:r>
            <a:r>
              <a:rPr lang="cs-CZ" dirty="0" smtClean="0"/>
              <a:t>inimálně </a:t>
            </a:r>
            <a:r>
              <a:rPr lang="cs-CZ" dirty="0"/>
              <a:t>93 osob získá podporu ve výši </a:t>
            </a:r>
            <a:r>
              <a:rPr lang="cs-CZ" dirty="0" smtClean="0"/>
              <a:t>40 hodin</a:t>
            </a:r>
          </a:p>
          <a:p>
            <a:r>
              <a:rPr lang="cs-CZ" dirty="0"/>
              <a:t>Tým odborníků APSS ČR – možnost výběru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</a:t>
            </a:r>
            <a:r>
              <a:rPr lang="cs-CZ" sz="3600" b="1" dirty="0">
                <a:solidFill>
                  <a:srgbClr val="FF0000"/>
                </a:solidFill>
              </a:rPr>
              <a:t>5 Vzdělávání 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</a:t>
            </a:r>
            <a:r>
              <a:rPr lang="cs-CZ" sz="3600" b="1" dirty="0">
                <a:solidFill>
                  <a:srgbClr val="FF0000"/>
                </a:solidFill>
              </a:rPr>
              <a:t>5 Vzdělávání </a:t>
            </a:r>
            <a:endParaRPr lang="cs-CZ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87812"/>
              </p:ext>
            </p:extLst>
          </p:nvPr>
        </p:nvGraphicFramePr>
        <p:xfrm>
          <a:off x="971600" y="2348874"/>
          <a:ext cx="7715200" cy="4248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15200"/>
              </a:tblGrid>
              <a:tr h="354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Téma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Legislativní změny v oblasti sociálních služeb a sociální práce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kurzy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Kvalita poskytované sociální služby (SQSS)    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3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kurzy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Inspekce kvality poskytované sociální služby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 kurzy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Metody sociální práce                                            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 kurzy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Management sociálních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služeb                                                                               2 kurzy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Marketing sociálních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služeb                                  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2 kurzy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Terapeutická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práce                                                   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2 kurzy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Financování sociálních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služeb                               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2 kurzy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Specifika cílové skupiny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klientů                           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2 kurzy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Koučink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jako metoda motivace a stimulace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zaměstnanců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2 kurzy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  <a:tr h="3540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</a:rPr>
                        <a:t>Koučink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 jako metoda řízeného rozhovoru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                                  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</a:rPr>
                        <a:t>2 kurzy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42" marR="51942" marT="7214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6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Hledání nových řešení podpory sociálních služeb a dobré praxe sociální práce v zahraničí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3 exkurze do zahraničí </a:t>
            </a:r>
            <a:r>
              <a:rPr lang="cs-CZ" dirty="0" smtClean="0"/>
              <a:t>– Rakousko, Holandsko, Slovinsko </a:t>
            </a:r>
          </a:p>
          <a:p>
            <a:r>
              <a:rPr lang="cs-CZ" dirty="0" smtClean="0"/>
              <a:t>Exkurze zaměřeny na pobytové, ambulantní a terénní sociální služby</a:t>
            </a:r>
          </a:p>
          <a:p>
            <a:r>
              <a:rPr lang="cs-CZ" dirty="0" smtClean="0"/>
              <a:t>Vhodné pro SP z jakékoliv organizace včetně NNO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Nemůže být jedinou zvolenou KA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FF0000"/>
                </a:solidFill>
              </a:rPr>
              <a:t>KA </a:t>
            </a:r>
            <a:r>
              <a:rPr lang="cs-CZ" sz="3600" b="1" dirty="0" smtClean="0">
                <a:solidFill>
                  <a:srgbClr val="FF0000"/>
                </a:solidFill>
              </a:rPr>
              <a:t>6 Exkurze do zahraničí </a:t>
            </a:r>
            <a:endParaRPr lang="cs-CZ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7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496944" cy="3993307"/>
          </a:xfrm>
        </p:spPr>
        <p:txBody>
          <a:bodyPr/>
          <a:lstStyle/>
          <a:p>
            <a:pPr marL="0" indent="0" algn="ctr">
              <a:buNone/>
            </a:pPr>
            <a:r>
              <a:rPr lang="cs-CZ" sz="5400" b="1" dirty="0" smtClean="0"/>
              <a:t>Děkuji za pozornost</a:t>
            </a:r>
          </a:p>
          <a:p>
            <a:pPr algn="ctr"/>
            <a:endParaRPr lang="cs-CZ" sz="2800" b="1" dirty="0"/>
          </a:p>
          <a:p>
            <a:pPr marL="0" indent="0" algn="ctr">
              <a:buNone/>
            </a:pPr>
            <a:r>
              <a:rPr lang="cs-CZ" sz="2800" b="1" dirty="0" smtClean="0"/>
              <a:t>Více </a:t>
            </a:r>
            <a:r>
              <a:rPr lang="cs-CZ" sz="2800" b="1" dirty="0"/>
              <a:t>informací o činnosti, </a:t>
            </a:r>
            <a:r>
              <a:rPr lang="cs-CZ" sz="2800" b="1" dirty="0" smtClean="0"/>
              <a:t>aktivitách</a:t>
            </a:r>
          </a:p>
          <a:p>
            <a:pPr marL="0" indent="0" algn="ctr">
              <a:buNone/>
            </a:pPr>
            <a:r>
              <a:rPr lang="cs-CZ" sz="2800" b="1" dirty="0" smtClean="0"/>
              <a:t> </a:t>
            </a:r>
            <a:r>
              <a:rPr lang="cs-CZ" sz="2800" b="1" dirty="0"/>
              <a:t>i možnosti členství </a:t>
            </a:r>
            <a:r>
              <a:rPr lang="cs-CZ" sz="2800" b="1" dirty="0" smtClean="0"/>
              <a:t>v PSSP je </a:t>
            </a:r>
            <a:r>
              <a:rPr lang="cs-CZ" sz="2800" b="1" dirty="0"/>
              <a:t>uvedeno </a:t>
            </a:r>
            <a:r>
              <a:rPr lang="cs-CZ" sz="2800" b="1" dirty="0" smtClean="0"/>
              <a:t>na:</a:t>
            </a:r>
          </a:p>
          <a:p>
            <a:pPr marL="0" indent="0" algn="ctr">
              <a:buNone/>
            </a:pPr>
            <a:r>
              <a:rPr lang="cs-CZ" sz="2800" b="1" dirty="0" smtClean="0"/>
              <a:t> </a:t>
            </a:r>
            <a:r>
              <a:rPr lang="cs-CZ" sz="2800" b="1" u="sng" dirty="0">
                <a:hlinkClick r:id="rId2"/>
              </a:rPr>
              <a:t>http://www.apsscr.cz/cz/sekce-a-svazy/profesni-svaz-socialnich-pracovniku</a:t>
            </a:r>
            <a:r>
              <a:rPr lang="cs-CZ" sz="2800" b="1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675466"/>
            <a:ext cx="8363271" cy="384987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PSSP vznikl jako </a:t>
            </a:r>
            <a:r>
              <a:rPr lang="cs-CZ" sz="3200" b="1" dirty="0">
                <a:solidFill>
                  <a:srgbClr val="FF0000"/>
                </a:solidFill>
              </a:rPr>
              <a:t>odborné uskupení</a:t>
            </a:r>
            <a:r>
              <a:rPr lang="cs-CZ" sz="3200" b="1" dirty="0">
                <a:solidFill>
                  <a:srgbClr val="0070C0"/>
                </a:solidFill>
              </a:rPr>
              <a:t>, </a:t>
            </a:r>
            <a:endParaRPr lang="cs-CZ" sz="3200" b="1" dirty="0" smtClean="0">
              <a:solidFill>
                <a:srgbClr val="0070C0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jehož </a:t>
            </a:r>
            <a:r>
              <a:rPr lang="cs-CZ" sz="3200" b="1" dirty="0">
                <a:solidFill>
                  <a:srgbClr val="0070C0"/>
                </a:solidFill>
              </a:rPr>
              <a:t>cílem je </a:t>
            </a:r>
            <a:r>
              <a:rPr lang="cs-CZ" sz="3200" b="1" dirty="0">
                <a:solidFill>
                  <a:srgbClr val="FF0000"/>
                </a:solidFill>
              </a:rPr>
              <a:t>podpora sociální práce </a:t>
            </a:r>
            <a:r>
              <a:rPr lang="cs-CZ" sz="3200" b="1" dirty="0">
                <a:solidFill>
                  <a:srgbClr val="0070C0"/>
                </a:solidFill>
              </a:rPr>
              <a:t>jako profese a zejména rozvoj </a:t>
            </a:r>
            <a:r>
              <a:rPr lang="cs-CZ" sz="3200" b="1" dirty="0">
                <a:solidFill>
                  <a:srgbClr val="FF0000"/>
                </a:solidFill>
              </a:rPr>
              <a:t>odborné úrovně </a:t>
            </a:r>
            <a:r>
              <a:rPr lang="cs-CZ" sz="3200" b="1" dirty="0">
                <a:solidFill>
                  <a:srgbClr val="0070C0"/>
                </a:solidFill>
              </a:rPr>
              <a:t>sociální práce </a:t>
            </a:r>
            <a:r>
              <a:rPr lang="cs-CZ" sz="3200" b="1" dirty="0" smtClean="0">
                <a:solidFill>
                  <a:srgbClr val="FF0000"/>
                </a:solidFill>
              </a:rPr>
              <a:t>v </a:t>
            </a:r>
            <a:r>
              <a:rPr lang="cs-CZ" sz="3200" b="1" dirty="0">
                <a:solidFill>
                  <a:srgbClr val="FF0000"/>
                </a:solidFill>
              </a:rPr>
              <a:t>sociálních službách.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Profesní svaz sociálních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pracovníků v sociálních službách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204865"/>
            <a:ext cx="8496943" cy="4536504"/>
          </a:xfrm>
        </p:spPr>
        <p:txBody>
          <a:bodyPr>
            <a:normAutofit/>
          </a:bodyPr>
          <a:lstStyle/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28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Zprostředkovat výměnu </a:t>
            </a: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informací mezi poskytovateli a odborníky z řad MPSV, krajských úřadů, inspektorů i vzájemně mezi sebou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28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Informovat své členy </a:t>
            </a: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o změnách v legislativě a jiných důležitých skutečnostech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28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Pořádat </a:t>
            </a:r>
            <a:r>
              <a:rPr kumimoji="1" lang="cs-CZ" sz="2800" dirty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odborné semináře</a:t>
            </a: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, konference a setkání </a:t>
            </a:r>
            <a:r>
              <a:rPr kumimoji="1" lang="cs-CZ" sz="28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svazu</a:t>
            </a:r>
            <a:endParaRPr kumimoji="1" lang="cs-CZ" sz="2800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28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Podílet se </a:t>
            </a: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na vzdělávací a publikační činnosti APSS </a:t>
            </a:r>
            <a:r>
              <a:rPr kumimoji="1" lang="cs-CZ" sz="28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ČR</a:t>
            </a:r>
            <a:endParaRPr kumimoji="1" lang="cs-CZ" sz="2800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0" indent="0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kumimoji="1" lang="cs-CZ" dirty="0" smtClean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endParaRPr kumimoji="1" lang="cs-CZ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Cíl profesního svazu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348880"/>
            <a:ext cx="8363271" cy="4176463"/>
          </a:xfrm>
        </p:spPr>
        <p:txBody>
          <a:bodyPr>
            <a:noAutofit/>
          </a:bodyPr>
          <a:lstStyle/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Zvyšování </a:t>
            </a: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odborné a profesní úrovně všech činností sociálních pracovníků a to zejména v sociálních službách. </a:t>
            </a:r>
          </a:p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Iniciování diskusí </a:t>
            </a: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vedoucí k rozvoji sociální práce v sociálních službách</a:t>
            </a:r>
          </a:p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Podílení  se na </a:t>
            </a: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zvyšování kvality sociální práce v sociálních službách</a:t>
            </a:r>
          </a:p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Zvyšování </a:t>
            </a: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prestiže profese sociálního pracovníka</a:t>
            </a:r>
          </a:p>
          <a:p>
            <a:pPr marL="323850" indent="-323850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endParaRPr kumimoji="1" lang="cs-CZ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0" indent="0" algn="ctr" eaLnBrk="0" fontAlgn="base" hangingPunct="0">
              <a:spcAft>
                <a:spcPct val="0"/>
              </a:spcAft>
              <a:buClrTx/>
              <a:buSzTx/>
              <a:buNone/>
              <a:defRPr/>
            </a:pPr>
            <a:r>
              <a:rPr kumimoji="1" lang="cs-CZ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Posláním není hájení zaměstnanců a jejich zájmů ve vztahu k zaměstnavatelům.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Poslání profesního svazu</a:t>
            </a:r>
          </a:p>
        </p:txBody>
      </p:sp>
    </p:spTree>
    <p:extLst>
      <p:ext uri="{BB962C8B-B14F-4D97-AF65-F5344CB8AC3E}">
        <p14:creationId xmlns:p14="http://schemas.microsoft.com/office/powerpoint/2010/main" val="34149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2204864"/>
            <a:ext cx="8712967" cy="4392488"/>
          </a:xfrm>
        </p:spPr>
        <p:txBody>
          <a:bodyPr>
            <a:normAutofit lnSpcReduction="10000"/>
          </a:bodyPr>
          <a:lstStyle/>
          <a:p>
            <a:pPr marL="0" indent="0" eaLnBrk="0" fontAlgn="base" hangingPunct="0">
              <a:spcAft>
                <a:spcPct val="0"/>
              </a:spcAft>
              <a:buClrTx/>
              <a:buSzTx/>
              <a:buNone/>
              <a:defRPr/>
            </a:pPr>
            <a:r>
              <a:rPr kumimoji="1" lang="cs-CZ" sz="28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Řádným členem svazu může být každá FO</a:t>
            </a:r>
          </a:p>
          <a:p>
            <a:pPr marL="442913" indent="-273050" eaLnBrk="0" fontAlgn="base" hangingPunct="0"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která je sociálním pracovníkem vykonávajícím odbornou činnost v sociálních službách dle zákona č. 108/2006 Sb., </a:t>
            </a:r>
          </a:p>
          <a:p>
            <a:pPr marL="442913" indent="-273050" eaLnBrk="0" fontAlgn="base" hangingPunct="0"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která splňuje odbornou způsobilost sociálního pracovníka podle zákona o sociálních službách a vykonává odbornou činnost v sociálních službách dle zákona č. 108/2006 Sb., </a:t>
            </a:r>
          </a:p>
          <a:p>
            <a:pPr marL="442913" indent="-273050" eaLnBrk="0" fontAlgn="base" hangingPunct="0">
              <a:spcAft>
                <a:spcPct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která vykonává činnost v souladu s § 48 a násl. zákona č. 359/1999 Sb., o sociálně – právní ochranně dětí.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Členství v profesním svazu</a:t>
            </a:r>
          </a:p>
        </p:txBody>
      </p:sp>
    </p:spTree>
    <p:extLst>
      <p:ext uri="{BB962C8B-B14F-4D97-AF65-F5344CB8AC3E}">
        <p14:creationId xmlns:p14="http://schemas.microsoft.com/office/powerpoint/2010/main" val="153299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5516" y="2420888"/>
            <a:ext cx="8712967" cy="4176464"/>
          </a:xfrm>
        </p:spPr>
        <p:txBody>
          <a:bodyPr>
            <a:normAutofit/>
          </a:bodyPr>
          <a:lstStyle/>
          <a:p>
            <a:pPr marL="442913" indent="-442913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28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Mimořádným </a:t>
            </a:r>
            <a:r>
              <a:rPr kumimoji="1" lang="cs-CZ" sz="28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členem svazu </a:t>
            </a: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může být každá FO, která je studentem vyšší odborné školy nebo vysoké školy se zaměřením na obor sociální práce. Mimořádní členové nemají právo volit a být voleni do orgánů svazu. </a:t>
            </a:r>
            <a:endParaRPr kumimoji="1" lang="cs-CZ" sz="2800" dirty="0" smtClean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0" indent="0" eaLnBrk="0" fontAlgn="base" hangingPunct="0">
              <a:spcAft>
                <a:spcPct val="0"/>
              </a:spcAft>
              <a:buClrTx/>
              <a:buSzTx/>
              <a:buNone/>
              <a:defRPr/>
            </a:pPr>
            <a:endParaRPr kumimoji="1" lang="cs-CZ" sz="2800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442913" indent="-442913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sz="2800" b="1" dirty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Čestným členem </a:t>
            </a:r>
            <a:r>
              <a:rPr kumimoji="1" lang="cs-CZ" sz="2800" b="1" dirty="0" smtClean="0">
                <a:solidFill>
                  <a:srgbClr val="0070C0"/>
                </a:solidFill>
                <a:latin typeface="Calibri" pitchFamily="34" charset="0"/>
                <a:cs typeface="Tahoma" pitchFamily="34" charset="0"/>
              </a:rPr>
              <a:t>svazu </a:t>
            </a:r>
            <a:r>
              <a:rPr kumimoji="1" lang="cs-CZ" sz="2800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se </a:t>
            </a:r>
            <a:r>
              <a:rPr kumimoji="1" lang="cs-CZ" sz="2800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může stát FO, která se zásadním způsobem zasloužila o rozvoj sociální práce v ČR. Čestné členství uděluje, případně odnímá, řídící rada Profesního svazu.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Členství v profesním svazu</a:t>
            </a:r>
          </a:p>
        </p:txBody>
      </p:sp>
    </p:spTree>
    <p:extLst>
      <p:ext uri="{BB962C8B-B14F-4D97-AF65-F5344CB8AC3E}">
        <p14:creationId xmlns:p14="http://schemas.microsoft.com/office/powerpoint/2010/main" val="23561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19" y="2348880"/>
            <a:ext cx="8712969" cy="4248472"/>
          </a:xfrm>
        </p:spPr>
        <p:txBody>
          <a:bodyPr>
            <a:noAutofit/>
          </a:bodyPr>
          <a:lstStyle/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Odbornost sociálního pracovníka a jeho působení v sociálních službách se dokládá čestným prohlášením zájemce o členství.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Členství vzniká podáním přihlášky a uhrazením poplatku ze strany fyzické osoby a potvrzením přihlášky ze strany </a:t>
            </a: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APSS ČR.</a:t>
            </a:r>
            <a:endParaRPr kumimoji="1" lang="cs-CZ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Členství zaniká vystoupením člena, jeho úmrtím, nebo neuhrazením členského poplatku k datu splatnosti.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Každý člen svazu má právo na informační servis, bezplatnou účast na odborné </a:t>
            </a: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konferenci, </a:t>
            </a: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bezplatné odebírání odborného periodika, slevy na produkty a služby </a:t>
            </a:r>
            <a:r>
              <a:rPr kumimoji="1" lang="cs-CZ" dirty="0" smtClean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APSS ČR.</a:t>
            </a:r>
            <a:endParaRPr kumimoji="1" lang="cs-CZ" dirty="0">
              <a:solidFill>
                <a:prstClr val="black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Členství v profesním svazu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44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2348880"/>
            <a:ext cx="8712968" cy="4248472"/>
          </a:xfrm>
        </p:spPr>
        <p:txBody>
          <a:bodyPr>
            <a:normAutofit/>
          </a:bodyPr>
          <a:lstStyle/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Roční členský poplatek činí 390 Kč/kalendářní rok/osoba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Každý čestný člen má stejná práva a povinnosti jako řádný člen.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Členy se mohou stát také studenti VOŠ a VŠ se zaměřením na obor sociální práce. </a:t>
            </a:r>
          </a:p>
          <a:p>
            <a:pPr marL="542925" indent="-542925" eaLnBrk="0" fontAlgn="base" hangingPunct="0">
              <a:spcAft>
                <a:spcPct val="0"/>
              </a:spcAft>
              <a:buClrTx/>
              <a:buSzTx/>
              <a:buFont typeface="Wingdings" pitchFamily="2" charset="2"/>
              <a:buChar char="v"/>
              <a:defRPr/>
            </a:pPr>
            <a:r>
              <a:rPr kumimoji="1" lang="cs-CZ" dirty="0">
                <a:solidFill>
                  <a:prstClr val="black"/>
                </a:solidFill>
                <a:latin typeface="Calibri" pitchFamily="34" charset="0"/>
                <a:cs typeface="Tahoma" pitchFamily="34" charset="0"/>
              </a:rPr>
              <a:t>Každý člen svazu je povinen dodržovat stanovy APSS ČR, Etický kodex, platné zákony a předpisy a jednat v souladu se zásadami slušnosti a respektu a svým jednáním přispívat k naplnění účelu a poslání svazu.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Členství v profesním svazu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lnění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1235</Words>
  <Application>Microsoft Office PowerPoint</Application>
  <PresentationFormat>Předvádění na obrazovce (4:3)</PresentationFormat>
  <Paragraphs>182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Calibri</vt:lpstr>
      <vt:lpstr>Candara</vt:lpstr>
      <vt:lpstr>Symbol</vt:lpstr>
      <vt:lpstr>Tahoma</vt:lpstr>
      <vt:lpstr>Times New Roman</vt:lpstr>
      <vt:lpstr>Wingdings</vt:lpstr>
      <vt:lpstr>Vlnění</vt:lpstr>
      <vt:lpstr>Profesní svaz sociálních pracovníků  v sociálních službách APSS ČR</vt:lpstr>
      <vt:lpstr>Asociace poskytovatelů sociálních služeb </vt:lpstr>
      <vt:lpstr>Profesní svaz sociálních pracovníků v sociálních službách</vt:lpstr>
      <vt:lpstr>Cíl profesního svazu</vt:lpstr>
      <vt:lpstr>Poslání profesního svazu</vt:lpstr>
      <vt:lpstr>Členství v profesním svazu</vt:lpstr>
      <vt:lpstr>Členství v profesním svazu</vt:lpstr>
      <vt:lpstr>Členství v profesním svazu</vt:lpstr>
      <vt:lpstr>Členství v profesním svazu</vt:lpstr>
      <vt:lpstr>Řízení profesního svazu</vt:lpstr>
      <vt:lpstr>Profesní svaz aktuálně</vt:lpstr>
      <vt:lpstr>Sociální služby odborně </vt:lpstr>
      <vt:lpstr>Sociální služby odborně </vt:lpstr>
      <vt:lpstr>Sociální služby odborně </vt:lpstr>
      <vt:lpstr>KA 1 Série kulatých / odborných stolů</vt:lpstr>
      <vt:lpstr>KA 1 Série kulatých / odborných stolů</vt:lpstr>
      <vt:lpstr>KA 2 Terénní konzultace odborníků APSS</vt:lpstr>
      <vt:lpstr>KA 2 Terénní konzultace odborníků APSS</vt:lpstr>
      <vt:lpstr>KA 3 Tvorba vzdělávacích plánů u PSS</vt:lpstr>
      <vt:lpstr>KA 4 Koučink </vt:lpstr>
      <vt:lpstr>KA 5 Vzdělávání </vt:lpstr>
      <vt:lpstr>KA 5 Vzdělávání </vt:lpstr>
      <vt:lpstr>KA 6 Exkurze do zahraničí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SOCIÁLNÍ PRÁCI</dc:title>
  <dc:creator>uzivatel</dc:creator>
  <cp:lastModifiedBy>andrea tajanovska</cp:lastModifiedBy>
  <cp:revision>36</cp:revision>
  <dcterms:created xsi:type="dcterms:W3CDTF">2016-11-14T08:55:50Z</dcterms:created>
  <dcterms:modified xsi:type="dcterms:W3CDTF">2018-04-25T06:55:28Z</dcterms:modified>
</cp:coreProperties>
</file>